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1" r:id="rId3"/>
    <p:sldId id="257" r:id="rId4"/>
    <p:sldId id="279" r:id="rId5"/>
    <p:sldId id="282" r:id="rId6"/>
    <p:sldId id="283" r:id="rId7"/>
    <p:sldId id="285" r:id="rId8"/>
    <p:sldId id="286" r:id="rId9"/>
    <p:sldId id="287" r:id="rId10"/>
    <p:sldId id="289" r:id="rId11"/>
    <p:sldId id="288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1" r:id="rId23"/>
    <p:sldId id="300" r:id="rId24"/>
    <p:sldId id="302" r:id="rId25"/>
    <p:sldId id="303" r:id="rId26"/>
    <p:sldId id="304" r:id="rId27"/>
    <p:sldId id="305" r:id="rId28"/>
    <p:sldId id="307" r:id="rId29"/>
    <p:sldId id="308" r:id="rId30"/>
    <p:sldId id="309" r:id="rId31"/>
    <p:sldId id="311" r:id="rId32"/>
    <p:sldId id="310" r:id="rId33"/>
    <p:sldId id="312" r:id="rId3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8D1F"/>
    <a:srgbClr val="4D4D4D"/>
    <a:srgbClr val="B92D14"/>
    <a:srgbClr val="35759D"/>
    <a:srgbClr val="35B19D"/>
    <a:srgbClr val="20A6C6"/>
    <a:srgbClr val="DEDEDE"/>
    <a:srgbClr val="0033CC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336737-9CC7-4205-9603-966EF461A1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5427B-B290-4B1A-B51B-ADAF9C0AD1B8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5427B-B290-4B1A-B51B-ADAF9C0AD1B8}" type="slidenum">
              <a:rPr lang="en-US"/>
              <a:pPr/>
              <a:t>15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70E99-B43C-4791-B3BF-281510734ABE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70E99-B43C-4791-B3BF-281510734ABE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70E99-B43C-4791-B3BF-281510734ABE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70E99-B43C-4791-B3BF-281510734ABE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70E99-B43C-4791-B3BF-281510734ABE}" type="slidenum">
              <a:rPr lang="en-US"/>
              <a:pPr/>
              <a:t>20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70E99-B43C-4791-B3BF-281510734ABE}" type="slidenum">
              <a:rPr lang="en-US"/>
              <a:pPr/>
              <a:t>21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5427B-B290-4B1A-B51B-ADAF9C0AD1B8}" type="slidenum">
              <a:rPr lang="en-US"/>
              <a:pPr/>
              <a:t>22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70E99-B43C-4791-B3BF-281510734ABE}" type="slidenum">
              <a:rPr lang="en-US"/>
              <a:pPr/>
              <a:t>23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70E99-B43C-4791-B3BF-281510734ABE}" type="slidenum">
              <a:rPr lang="en-US"/>
              <a:pPr/>
              <a:t>24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70E99-B43C-4791-B3BF-281510734ABE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70E99-B43C-4791-B3BF-281510734ABE}" type="slidenum">
              <a:rPr lang="en-US"/>
              <a:pPr/>
              <a:t>25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5427B-B290-4B1A-B51B-ADAF9C0AD1B8}" type="slidenum">
              <a:rPr lang="en-US"/>
              <a:pPr/>
              <a:t>26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70E99-B43C-4791-B3BF-281510734ABE}" type="slidenum">
              <a:rPr lang="en-US"/>
              <a:pPr/>
              <a:t>33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30A80-5CEC-4257-81C5-479F4678B5E0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70E99-B43C-4791-B3BF-281510734ABE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70E99-B43C-4791-B3BF-281510734ABE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5427B-B290-4B1A-B51B-ADAF9C0AD1B8}" type="slidenum">
              <a:rPr lang="en-US"/>
              <a:pPr/>
              <a:t>6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30A80-5CEC-4257-81C5-479F4678B5E0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30A80-5CEC-4257-81C5-479F4678B5E0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5427B-B290-4B1A-B51B-ADAF9C0AD1B8}" type="slidenum">
              <a:rPr lang="en-US"/>
              <a:pPr/>
              <a:t>12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yadi.sk/i/jj0pzYIYkjKK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ko.krasnodar.ru/?p=3717" TargetMode="External"/><Relationship Id="rId5" Type="http://schemas.openxmlformats.org/officeDocument/2006/relationships/hyperlink" Target="http://www.ifrc.org/Global/Publications/monitorig/PPP-Guidance-Manual-Ru.pdf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kras-grant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znaytovar.ru/gost/2/GOST_R_5190142005_Menedzhment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2304256" cy="720080"/>
          </a:xfrm>
        </p:spPr>
        <p:txBody>
          <a:bodyPr/>
          <a:lstStyle/>
          <a:p>
            <a:pPr algn="ctr"/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Moderno" pitchFamily="82" charset="-52"/>
              </a:rPr>
              <a:t>ПРОЕКТНАЯ ЛАБОРАТОРИЯ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_Moderno" pitchFamily="82" charset="-52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179512" y="2708920"/>
            <a:ext cx="28956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_Moderno" pitchFamily="82" charset="-52"/>
              </a:rPr>
              <a:t>начало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51520" y="836712"/>
            <a:ext cx="22322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_Moderno" pitchFamily="82" charset="-52"/>
                <a:ea typeface="+mj-ea"/>
                <a:cs typeface="+mj-cs"/>
              </a:rPr>
              <a:t>Красноярский региональный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Moderno" pitchFamily="82" charset="-52"/>
                <a:ea typeface="+mj-ea"/>
                <a:cs typeface="+mj-cs"/>
              </a:rPr>
              <a:t>Центр поддержки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Moderno" pitchFamily="82" charset="-52"/>
                <a:ea typeface="+mj-ea"/>
                <a:cs typeface="+mj-cs"/>
              </a:rPr>
              <a:t>местных сообществ</a:t>
            </a:r>
            <a:endParaRPr kumimoji="0" lang="ru-RU" sz="11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_Moderno" pitchFamily="82" charset="-52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836712"/>
            <a:ext cx="2699792" cy="72008"/>
          </a:xfrm>
          <a:prstGeom prst="rect">
            <a:avLst/>
          </a:prstGeom>
          <a:solidFill>
            <a:srgbClr val="278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736896">
            <a:off x="4776337" y="2841571"/>
            <a:ext cx="2363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bat" pitchFamily="82" charset="0"/>
              </a:rPr>
              <a:t>От идеи к проекту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ba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85192" y="404664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Бывает и так…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9681" name="Rectangle 1"/>
          <p:cNvSpPr>
            <a:spLocks noChangeArrowheads="1"/>
          </p:cNvSpPr>
          <p:nvPr/>
        </p:nvSpPr>
        <p:spPr bwMode="auto">
          <a:xfrm>
            <a:off x="251520" y="2742890"/>
            <a:ext cx="8568952" cy="230832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ru-RU" dirty="0"/>
              <a:t>Информация об исполнителях.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ru-RU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ru-RU" dirty="0" smtClean="0"/>
              <a:t>Исполнители </a:t>
            </a:r>
            <a:r>
              <a:rPr lang="ru-RU" dirty="0"/>
              <a:t>проекта - участники инициативной группы состоящей </a:t>
            </a:r>
            <a:r>
              <a:rPr lang="ru-RU" dirty="0" smtClean="0"/>
              <a:t>из членов </a:t>
            </a:r>
            <a:r>
              <a:rPr lang="ru-RU" dirty="0"/>
              <a:t>Красноярской региональной общественной организации по решению проблем </a:t>
            </a:r>
            <a:r>
              <a:rPr lang="ru-RU" dirty="0" smtClean="0"/>
              <a:t>детства «</a:t>
            </a:r>
            <a:r>
              <a:rPr lang="ru-RU" dirty="0"/>
              <a:t>С</a:t>
            </a:r>
            <a:r>
              <a:rPr lang="ru-RU" dirty="0" smtClean="0"/>
              <a:t>частливое детство».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85192" y="404664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Надо так…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9681" name="Rectangle 1"/>
          <p:cNvSpPr>
            <a:spLocks noChangeArrowheads="1"/>
          </p:cNvSpPr>
          <p:nvPr/>
        </p:nvSpPr>
        <p:spPr bwMode="auto">
          <a:xfrm>
            <a:off x="251520" y="2004226"/>
            <a:ext cx="8568952" cy="378565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Иванова </a:t>
            </a:r>
            <a:r>
              <a:rPr lang="ru-RU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лена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етровна, директор МОО «ДОМ» с 1998 г., образование высшее (педагогическое), учитель литературы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МБОУ СОШ №24 г. Иваново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стаж педагогической деятельности – 25 лет., высшая квалификационная категория.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Имеет опыт управления социальными проектами: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69875" algn="l"/>
              </a:tabLst>
            </a:pPr>
            <a:r>
              <a:rPr lang="ru-RU" dirty="0" smtClean="0">
                <a:latin typeface="Calibri" pitchFamily="34" charset="0"/>
                <a:cs typeface="Times New Roman" pitchFamily="18" charset="0"/>
              </a:rPr>
              <a:t>участник проектной команды (проект (год), проект (год));</a:t>
            </a:r>
          </a:p>
          <a:p>
            <a:pPr marL="457200" lvl="0" indent="-457200" algn="l">
              <a:buFontTx/>
              <a:buChar char="-"/>
              <a:tabLst>
                <a:tab pos="269875" algn="l"/>
              </a:tabLst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уководитель проекта 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(проект (год), проект (год)).</a:t>
            </a:r>
          </a:p>
          <a:p>
            <a:pPr marL="457200" lvl="0" indent="-457200" algn="l"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Роль в проекте: руководитель.</a:t>
            </a:r>
          </a:p>
          <a:p>
            <a:pPr marL="457200" lvl="0" indent="-457200" algn="l">
              <a:tabLst>
                <a:tab pos="269875" algn="l"/>
              </a:tabLst>
            </a:pPr>
            <a:r>
              <a:rPr lang="ru-RU" dirty="0" smtClean="0">
                <a:latin typeface="Arial" pitchFamily="34" charset="0"/>
              </a:rPr>
              <a:t>2. 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6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tabLst>
                <a:tab pos="269875" algn="l"/>
              </a:tabLst>
            </a:pPr>
            <a:r>
              <a:rPr lang="ru-RU" dirty="0">
                <a:solidFill>
                  <a:srgbClr val="5F5F5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Информация об исполнителях.</a:t>
            </a:r>
            <a:endParaRPr lang="ru-RU" dirty="0">
              <a:solidFill>
                <a:srgbClr val="5F5F5F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2304256" cy="720080"/>
          </a:xfrm>
        </p:spPr>
        <p:txBody>
          <a:bodyPr/>
          <a:lstStyle/>
          <a:p>
            <a:pPr algn="ctr"/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Moderno" pitchFamily="82" charset="-52"/>
              </a:rPr>
              <a:t>ПРОЕКТНАЯ ЛАБОРАТОРИЯ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_Moderno" pitchFamily="82" charset="-52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179512" y="2708920"/>
            <a:ext cx="28956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_Moderno" pitchFamily="82" charset="-52"/>
              </a:rPr>
              <a:t>ОПЫТ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_Moderno" pitchFamily="82" charset="-52"/>
              </a:rPr>
              <a:t>КОМАНДЫ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51520" y="836712"/>
            <a:ext cx="22322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_Moderno" pitchFamily="82" charset="-52"/>
                <a:ea typeface="+mj-ea"/>
                <a:cs typeface="+mj-cs"/>
              </a:rPr>
              <a:t>Красноярский региональный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Moderno" pitchFamily="82" charset="-52"/>
                <a:ea typeface="+mj-ea"/>
                <a:cs typeface="+mj-cs"/>
              </a:rPr>
              <a:t>Центр поддержки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Moderno" pitchFamily="82" charset="-52"/>
                <a:ea typeface="+mj-ea"/>
                <a:cs typeface="+mj-cs"/>
              </a:rPr>
              <a:t>местных сообществ</a:t>
            </a:r>
            <a:endParaRPr kumimoji="0" lang="ru-RU" sz="11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_Moderno" pitchFamily="82" charset="-52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836712"/>
            <a:ext cx="2699792" cy="72008"/>
          </a:xfrm>
          <a:prstGeom prst="rect">
            <a:avLst/>
          </a:prstGeom>
          <a:solidFill>
            <a:srgbClr val="278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736896">
            <a:off x="4776337" y="2841571"/>
            <a:ext cx="2363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bat" pitchFamily="82" charset="0"/>
              </a:rPr>
              <a:t>От идеи к проекту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ba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85192" y="404664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Если нет опыт участия в конкурсах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9681" name="Rectangle 1"/>
          <p:cNvSpPr>
            <a:spLocks noChangeArrowheads="1"/>
          </p:cNvSpPr>
          <p:nvPr/>
        </p:nvSpPr>
        <p:spPr bwMode="auto">
          <a:xfrm>
            <a:off x="251520" y="1773393"/>
            <a:ext cx="8568952" cy="424731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Опишите опыт совместной работы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по заявленной проектной теме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endParaRPr kumimoji="0" lang="ru-RU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dirty="0" smtClean="0">
                <a:latin typeface="Arial" pitchFamily="34" charset="0"/>
              </a:rPr>
              <a:t>Вспомните, в каких проектах других организаций вы участвовали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endParaRPr lang="ru-RU" sz="1000" dirty="0" smtClean="0">
              <a:latin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dirty="0" smtClean="0">
                <a:latin typeface="Arial" pitchFamily="34" charset="0"/>
              </a:rPr>
              <a:t>Напишите о сотрудничестве с организациями, успешными в реализации социальных проектов  с привлечением </a:t>
            </a:r>
            <a:r>
              <a:rPr lang="ru-RU" dirty="0" err="1" smtClean="0">
                <a:latin typeface="Arial" pitchFamily="34" charset="0"/>
              </a:rPr>
              <a:t>грантовых</a:t>
            </a:r>
            <a:r>
              <a:rPr lang="ru-RU" dirty="0" smtClean="0">
                <a:latin typeface="Arial" pitchFamily="34" charset="0"/>
              </a:rPr>
              <a:t> средств на конкурсной основе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endParaRPr lang="ru-RU" sz="1000" dirty="0" smtClean="0">
              <a:latin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dirty="0" smtClean="0">
                <a:latin typeface="Arial" pitchFamily="34" charset="0"/>
              </a:rPr>
              <a:t>Напишите про повышение квалификации (по теме проекта, в области социального проектирования)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5536" y="404664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Если есть опыт участия в конкурсах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9681" name="Rectangle 1"/>
          <p:cNvSpPr>
            <a:spLocks noChangeArrowheads="1"/>
          </p:cNvSpPr>
          <p:nvPr/>
        </p:nvSpPr>
        <p:spPr bwMode="auto">
          <a:xfrm>
            <a:off x="251520" y="2665945"/>
            <a:ext cx="8568952" cy="24622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l">
              <a:buFont typeface="Arial" pitchFamily="34" charset="0"/>
              <a:buChar char="•"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Опишите опыт реализации </a:t>
            </a:r>
            <a:r>
              <a:rPr lang="ru-RU" dirty="0" smtClean="0">
                <a:latin typeface="Arial" pitchFamily="34" charset="0"/>
              </a:rPr>
              <a:t>социальных проектов  с привлечением </a:t>
            </a:r>
            <a:r>
              <a:rPr lang="ru-RU" dirty="0" err="1" smtClean="0">
                <a:latin typeface="Arial" pitchFamily="34" charset="0"/>
              </a:rPr>
              <a:t>грантовых</a:t>
            </a:r>
            <a:r>
              <a:rPr lang="ru-RU" dirty="0" smtClean="0">
                <a:latin typeface="Arial" pitchFamily="34" charset="0"/>
              </a:rPr>
              <a:t> средств на конкурсной основе (название проекта, одним предложением суть, год, </a:t>
            </a:r>
            <a:r>
              <a:rPr lang="ru-RU" dirty="0" err="1" smtClean="0">
                <a:latin typeface="Arial" pitchFamily="34" charset="0"/>
              </a:rPr>
              <a:t>грантодатель</a:t>
            </a:r>
            <a:r>
              <a:rPr lang="ru-RU" dirty="0" smtClean="0">
                <a:latin typeface="Arial" pitchFamily="34" charset="0"/>
              </a:rPr>
              <a:t>)</a:t>
            </a:r>
          </a:p>
          <a:p>
            <a:pPr marL="457200" lvl="0" indent="-457200" algn="l">
              <a:tabLst>
                <a:tab pos="269875" algn="l"/>
              </a:tabLst>
            </a:pPr>
            <a:endParaRPr lang="ru-RU" sz="1000" dirty="0" smtClean="0">
              <a:latin typeface="Arial" pitchFamily="34" charset="0"/>
            </a:endParaRPr>
          </a:p>
          <a:p>
            <a:pPr marL="457200" lvl="0" indent="-457200" algn="l">
              <a:buFont typeface="Arial" pitchFamily="34" charset="0"/>
              <a:buChar char="•"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Если опыт большой – описываем за последние 2-3 года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2304256" cy="720080"/>
          </a:xfrm>
        </p:spPr>
        <p:txBody>
          <a:bodyPr/>
          <a:lstStyle/>
          <a:p>
            <a:pPr algn="ctr"/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Moderno" pitchFamily="82" charset="-52"/>
              </a:rPr>
              <a:t>ПРОЕКТНАЯ ЛАБОРАТОРИЯ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_Moderno" pitchFamily="82" charset="-52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179512" y="2708920"/>
            <a:ext cx="31683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chemeClr val="bg1"/>
                </a:solidFill>
                <a:latin typeface="a_Moderno" pitchFamily="82" charset="-52"/>
              </a:rPr>
              <a:t>Актуальность проекта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_Moderno" pitchFamily="82" charset="-52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51520" y="836712"/>
            <a:ext cx="22322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_Moderno" pitchFamily="82" charset="-52"/>
                <a:ea typeface="+mj-ea"/>
                <a:cs typeface="+mj-cs"/>
              </a:rPr>
              <a:t>Красноярский региональный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Moderno" pitchFamily="82" charset="-52"/>
                <a:ea typeface="+mj-ea"/>
                <a:cs typeface="+mj-cs"/>
              </a:rPr>
              <a:t>Центр поддержки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Moderno" pitchFamily="82" charset="-52"/>
                <a:ea typeface="+mj-ea"/>
                <a:cs typeface="+mj-cs"/>
              </a:rPr>
              <a:t>местных сообществ</a:t>
            </a:r>
            <a:endParaRPr kumimoji="0" lang="ru-RU" sz="11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_Moderno" pitchFamily="82" charset="-52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836712"/>
            <a:ext cx="2699792" cy="72008"/>
          </a:xfrm>
          <a:prstGeom prst="rect">
            <a:avLst/>
          </a:prstGeom>
          <a:solidFill>
            <a:srgbClr val="278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736896">
            <a:off x="4776337" y="2841571"/>
            <a:ext cx="2363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bat" pitchFamily="82" charset="0"/>
              </a:rPr>
              <a:t>От идеи к проекту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ba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7704" y="188640"/>
            <a:ext cx="6934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07704" y="332656"/>
            <a:ext cx="69342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800" b="1" dirty="0"/>
              <a:t>3. Описание проекта</a:t>
            </a:r>
            <a:endParaRPr lang="ru-RU" sz="2800" dirty="0"/>
          </a:p>
          <a:p>
            <a:pPr algn="l"/>
            <a:r>
              <a:rPr lang="ru-RU" sz="2800" b="1" dirty="0"/>
              <a:t>3.1. Описание проблемы, на решение которой направлен проект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835696" y="1844824"/>
            <a:ext cx="7272808" cy="72008"/>
          </a:xfrm>
          <a:prstGeom prst="rect">
            <a:avLst/>
          </a:prstGeom>
          <a:solidFill>
            <a:srgbClr val="278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5" descr="C:\Users\oleg\Desktop\эмблема соцпартнерств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33" y="5814286"/>
            <a:ext cx="1525439" cy="927082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979712" y="2276872"/>
          <a:ext cx="6624735" cy="3744416"/>
        </p:xfrm>
        <a:graphic>
          <a:graphicData uri="http://schemas.openxmlformats.org/drawingml/2006/table">
            <a:tbl>
              <a:tblPr/>
              <a:tblGrid>
                <a:gridCol w="939426"/>
                <a:gridCol w="1087560"/>
                <a:gridCol w="1027556"/>
                <a:gridCol w="1155062"/>
                <a:gridCol w="1035056"/>
                <a:gridCol w="1380075"/>
              </a:tblGrid>
              <a:tr h="3744416"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600" b="1" i="0" u="none" strike="noStrike" dirty="0">
                          <a:latin typeface="Arial"/>
                        </a:rPr>
                        <a:t>Актуальность и востребованность проекта</a:t>
                      </a:r>
                    </a:p>
                  </a:txBody>
                  <a:tcPr marL="5178" marR="5178" marT="51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600" b="0" i="0" u="none" strike="noStrike" dirty="0">
                          <a:latin typeface="Arial"/>
                        </a:rPr>
                        <a:t>Проблема не сформулирована.  Проект не актуален и не востребован.</a:t>
                      </a:r>
                    </a:p>
                  </a:txBody>
                  <a:tcPr marL="5178" marR="5178" marT="51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600" b="0" i="0" u="none" strike="noStrike" dirty="0">
                          <a:latin typeface="Arial"/>
                        </a:rPr>
                        <a:t>Проблема сформулирована четко, но не актуальна в настоящий момент.</a:t>
                      </a:r>
                    </a:p>
                  </a:txBody>
                  <a:tcPr marL="5178" marR="5178" marT="51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600" b="0" i="0" u="none" strike="noStrike" dirty="0">
                          <a:latin typeface="Arial"/>
                        </a:rPr>
                        <a:t>Проблема четко сформулирована. Проект актуален и востребован для узкого круга людей.</a:t>
                      </a:r>
                    </a:p>
                  </a:txBody>
                  <a:tcPr marL="5178" marR="5178" marT="51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600" b="0" i="0" u="none" strike="noStrike" dirty="0">
                          <a:latin typeface="Arial"/>
                        </a:rPr>
                        <a:t>Проблема четко сформулирована. Проект актуален и востребован для широкого круга людей.</a:t>
                      </a:r>
                    </a:p>
                  </a:txBody>
                  <a:tcPr marL="5178" marR="5178" marT="51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600" b="0" i="0" u="none" strike="noStrike" dirty="0">
                          <a:latin typeface="Arial"/>
                        </a:rPr>
                        <a:t>Проблема сформулирована на основе глубокого анализа сложившейся ситуации. Проект актуален и востребован для широкого круга людей.</a:t>
                      </a:r>
                    </a:p>
                  </a:txBody>
                  <a:tcPr marL="5178" marR="5178" marT="51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7704" y="188640"/>
            <a:ext cx="6934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35696" y="188640"/>
            <a:ext cx="69342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800" b="1" dirty="0" smtClean="0"/>
              <a:t>3.1</a:t>
            </a:r>
            <a:r>
              <a:rPr lang="ru-RU" sz="2800" b="1" dirty="0"/>
              <a:t>. Описание проблемы, на решение которой направлен проект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835696" y="1340768"/>
            <a:ext cx="7272808" cy="72008"/>
          </a:xfrm>
          <a:prstGeom prst="rect">
            <a:avLst/>
          </a:prstGeom>
          <a:solidFill>
            <a:srgbClr val="278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5" descr="C:\Users\oleg\Desktop\эмблема соцпартнерств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33" y="5814286"/>
            <a:ext cx="1525439" cy="927082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79712" y="1487681"/>
            <a:ext cx="6768752" cy="489364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l">
              <a:buFont typeface="+mj-lt"/>
              <a:buAutoNum type="arabicPeriod"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Формулирование пробл</a:t>
            </a:r>
            <a:r>
              <a:rPr lang="ru-RU" dirty="0" smtClean="0">
                <a:latin typeface="Arial" pitchFamily="34" charset="0"/>
              </a:rPr>
              <a:t>емы.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lvl="0" indent="-457200" algn="l">
              <a:buFont typeface="+mj-lt"/>
              <a:buAutoNum type="arabicPeriod"/>
              <a:tabLst>
                <a:tab pos="269875" algn="l"/>
              </a:tabLst>
            </a:pPr>
            <a:r>
              <a:rPr lang="ru-RU" dirty="0" smtClean="0">
                <a:latin typeface="Arial" pitchFamily="34" charset="0"/>
              </a:rPr>
              <a:t>Анализ причинно-следственных связей проблемы:</a:t>
            </a:r>
          </a:p>
          <a:p>
            <a:pPr marL="457200" lvl="0" indent="-457200" algn="l">
              <a:buFontTx/>
              <a:buChar char="-"/>
              <a:tabLst>
                <a:tab pos="269875" algn="l"/>
              </a:tabLst>
            </a:pPr>
            <a:r>
              <a:rPr lang="ru-RU" dirty="0" smtClean="0">
                <a:latin typeface="Arial" pitchFamily="34" charset="0"/>
              </a:rPr>
              <a:t>какие причины лежат в основе проблемы?</a:t>
            </a:r>
          </a:p>
          <a:p>
            <a:pPr marL="457200" lvl="0" indent="-457200" algn="l">
              <a:buFontTx/>
              <a:buChar char="-"/>
              <a:tabLst>
                <a:tab pos="269875" algn="l"/>
              </a:tabLst>
            </a:pPr>
            <a:r>
              <a:rPr lang="ru-RU" dirty="0">
                <a:latin typeface="Arial" pitchFamily="34" charset="0"/>
              </a:rPr>
              <a:t>к</a:t>
            </a:r>
            <a:r>
              <a:rPr lang="ru-RU" dirty="0" smtClean="0">
                <a:latin typeface="Arial" pitchFamily="34" charset="0"/>
              </a:rPr>
              <a:t>акие негативные следствия для местного сообщества?</a:t>
            </a:r>
          </a:p>
          <a:p>
            <a:pPr marL="457200" lvl="0" indent="-457200" algn="l">
              <a:buFontTx/>
              <a:buChar char="-"/>
              <a:tabLst>
                <a:tab pos="269875" algn="l"/>
              </a:tabLst>
            </a:pPr>
            <a:endParaRPr lang="ru-RU" dirty="0">
              <a:latin typeface="Arial" pitchFamily="34" charset="0"/>
            </a:endParaRPr>
          </a:p>
          <a:p>
            <a:pPr marL="457200" lvl="0" indent="-457200" algn="l">
              <a:tabLst>
                <a:tab pos="269875" algn="l"/>
              </a:tabLst>
            </a:pPr>
            <a:r>
              <a:rPr lang="en-US" dirty="0" smtClean="0">
                <a:latin typeface="Arial" pitchFamily="34" charset="0"/>
                <a:hlinkClick r:id="rId5"/>
              </a:rPr>
              <a:t>http://www.ifrc.org/Global/Publications/monitorig/PPP-Guidance-Manual-Ru.pdf</a:t>
            </a:r>
            <a:endParaRPr lang="ru-RU" dirty="0" smtClean="0">
              <a:latin typeface="Arial" pitchFamily="34" charset="0"/>
            </a:endParaRPr>
          </a:p>
          <a:p>
            <a:pPr marL="457200" lvl="0" indent="-457200" algn="l">
              <a:tabLst>
                <a:tab pos="269875" algn="l"/>
              </a:tabLst>
            </a:pPr>
            <a:endParaRPr lang="ru-RU" dirty="0">
              <a:latin typeface="Arial" pitchFamily="34" charset="0"/>
            </a:endParaRPr>
          </a:p>
          <a:p>
            <a:pPr marL="457200" lvl="0" indent="-457200" algn="l">
              <a:tabLst>
                <a:tab pos="269875" algn="l"/>
              </a:tabLst>
            </a:pPr>
            <a:r>
              <a:rPr lang="en-US" dirty="0" smtClean="0">
                <a:latin typeface="Arial" pitchFamily="34" charset="0"/>
                <a:hlinkClick r:id="rId6"/>
              </a:rPr>
              <a:t>http://nko.krasnodar.ru/?p=3717</a:t>
            </a:r>
            <a:r>
              <a:rPr lang="ru-RU" dirty="0" smtClean="0">
                <a:latin typeface="Arial" pitchFamily="34" charset="0"/>
              </a:rPr>
              <a:t> </a:t>
            </a:r>
          </a:p>
          <a:p>
            <a:pPr marL="457200" lvl="0" indent="-457200" algn="l">
              <a:tabLst>
                <a:tab pos="269875" algn="l"/>
              </a:tabLst>
            </a:pPr>
            <a:endParaRPr lang="ru-RU" dirty="0">
              <a:latin typeface="Arial" pitchFamily="34" charset="0"/>
            </a:endParaRPr>
          </a:p>
          <a:p>
            <a:pPr marL="457200" lvl="0" indent="-457200" algn="l">
              <a:tabLst>
                <a:tab pos="269875" algn="l"/>
              </a:tabLst>
            </a:pPr>
            <a:r>
              <a:rPr lang="en-US" dirty="0" smtClean="0">
                <a:latin typeface="Arial" pitchFamily="34" charset="0"/>
                <a:hlinkClick r:id="rId7"/>
              </a:rPr>
              <a:t>https://yadi.sk/i/jj0pzYIYkjKKG</a:t>
            </a:r>
            <a:r>
              <a:rPr lang="ru-RU" dirty="0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7704" y="188640"/>
            <a:ext cx="6934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35696" y="188640"/>
            <a:ext cx="69342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800" b="1" dirty="0" smtClean="0"/>
              <a:t>3.1</a:t>
            </a:r>
            <a:r>
              <a:rPr lang="ru-RU" sz="2800" b="1" dirty="0"/>
              <a:t>. Описание проблемы, на решение которой направлен проект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835696" y="1340768"/>
            <a:ext cx="7272808" cy="72008"/>
          </a:xfrm>
          <a:prstGeom prst="rect">
            <a:avLst/>
          </a:prstGeom>
          <a:solidFill>
            <a:srgbClr val="278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79712" y="1610792"/>
            <a:ext cx="6768752" cy="46474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l">
              <a:buAutoNum type="arabicPeriod" startAt="3"/>
              <a:tabLst>
                <a:tab pos="269875" algn="l"/>
              </a:tabLst>
            </a:pPr>
            <a:r>
              <a:rPr lang="ru-RU" dirty="0" smtClean="0">
                <a:latin typeface="Arial" pitchFamily="34" charset="0"/>
              </a:rPr>
              <a:t>Источники информации, подтверждающие актуальность проблемы для местного сообщества:</a:t>
            </a:r>
          </a:p>
          <a:p>
            <a:pPr marL="457200" lvl="0" indent="-457200" algn="l">
              <a:tabLst>
                <a:tab pos="269875" algn="l"/>
              </a:tabLst>
            </a:pPr>
            <a:endParaRPr lang="ru-RU" dirty="0" smtClean="0">
              <a:latin typeface="Arial" pitchFamily="34" charset="0"/>
            </a:endParaRPr>
          </a:p>
          <a:p>
            <a:pPr marL="457200" lvl="0" indent="-457200" algn="l">
              <a:buFontTx/>
              <a:buChar char="-"/>
              <a:tabLst>
                <a:tab pos="269875" algn="l"/>
              </a:tabLst>
            </a:pPr>
            <a:r>
              <a:rPr lang="ru-RU" sz="2000" dirty="0" smtClean="0">
                <a:latin typeface="Arial" pitchFamily="34" charset="0"/>
              </a:rPr>
              <a:t>Статистические данные;</a:t>
            </a:r>
          </a:p>
          <a:p>
            <a:pPr marL="457200" lvl="0" indent="-457200" algn="l">
              <a:buFontTx/>
              <a:buChar char="-"/>
              <a:tabLst>
                <a:tab pos="269875" algn="l"/>
              </a:tabLst>
            </a:pPr>
            <a:r>
              <a:rPr lang="ru-RU" sz="2000" dirty="0" smtClean="0">
                <a:latin typeface="Arial" pitchFamily="34" charset="0"/>
              </a:rPr>
              <a:t>Аналитические материалы;</a:t>
            </a:r>
          </a:p>
          <a:p>
            <a:pPr marL="457200" lvl="0" indent="-457200" algn="l">
              <a:buFontTx/>
              <a:buChar char="-"/>
              <a:tabLst>
                <a:tab pos="269875" algn="l"/>
              </a:tabLst>
            </a:pPr>
            <a:r>
              <a:rPr lang="ru-RU" sz="2000" dirty="0" smtClean="0">
                <a:latin typeface="Arial" pitchFamily="34" charset="0"/>
              </a:rPr>
              <a:t>Информация из местных СМИ (ссылки);</a:t>
            </a:r>
          </a:p>
          <a:p>
            <a:pPr marL="457200" lvl="0" indent="-457200" algn="l">
              <a:buFontTx/>
              <a:buChar char="-"/>
              <a:tabLst>
                <a:tab pos="269875" algn="l"/>
              </a:tabLst>
            </a:pPr>
            <a:r>
              <a:rPr lang="ru-RU" sz="2000" dirty="0" smtClean="0">
                <a:latin typeface="Arial" pitchFamily="34" charset="0"/>
              </a:rPr>
              <a:t>Данные официальных органов, лиц (название организации, должности);</a:t>
            </a:r>
          </a:p>
          <a:p>
            <a:pPr marL="457200" lvl="0" indent="-457200" algn="l">
              <a:buFontTx/>
              <a:buChar char="-"/>
              <a:tabLst>
                <a:tab pos="269875" algn="l"/>
              </a:tabLst>
            </a:pPr>
            <a:r>
              <a:rPr lang="ru-RU" sz="2000" dirty="0" smtClean="0">
                <a:latin typeface="Arial" pitchFamily="34" charset="0"/>
              </a:rPr>
              <a:t>Мнение местных экспертов по проблеме;</a:t>
            </a:r>
          </a:p>
          <a:p>
            <a:pPr marL="457200" lvl="0" indent="-457200" algn="l">
              <a:buFontTx/>
              <a:buChar char="-"/>
              <a:tabLst>
                <a:tab pos="269875" algn="l"/>
              </a:tabLst>
            </a:pPr>
            <a:r>
              <a:rPr lang="ru-RU" sz="2000" dirty="0" smtClean="0">
                <a:latin typeface="Arial" pitchFamily="34" charset="0"/>
              </a:rPr>
              <a:t>Итоги социологических исследований, опросов;</a:t>
            </a:r>
          </a:p>
          <a:p>
            <a:pPr marL="457200" lvl="0" indent="-457200" algn="l">
              <a:buFontTx/>
              <a:buChar char="-"/>
              <a:tabLst>
                <a:tab pos="269875" algn="l"/>
              </a:tabLst>
            </a:pPr>
            <a:r>
              <a:rPr lang="ru-RU" sz="2000" dirty="0" smtClean="0">
                <a:latin typeface="Arial" pitchFamily="34" charset="0"/>
              </a:rPr>
              <a:t>Результаты собственного общественного опроса;</a:t>
            </a:r>
          </a:p>
          <a:p>
            <a:pPr marL="457200" lvl="0" indent="-457200" algn="l">
              <a:buFontTx/>
              <a:buChar char="-"/>
              <a:tabLst>
                <a:tab pos="269875" algn="l"/>
              </a:tabLst>
            </a:pPr>
            <a:r>
              <a:rPr lang="ru-RU" sz="2000" dirty="0" smtClean="0">
                <a:latin typeface="Arial" pitchFamily="34" charset="0"/>
              </a:rPr>
              <a:t>Мнение о проблеме представителей целевой группы.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7704" y="188640"/>
            <a:ext cx="6934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35696" y="188640"/>
            <a:ext cx="6934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800" b="1" dirty="0" smtClean="0"/>
              <a:t>Бывает так …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835696" y="836712"/>
            <a:ext cx="7272808" cy="72008"/>
          </a:xfrm>
          <a:prstGeom prst="rect">
            <a:avLst/>
          </a:prstGeom>
          <a:solidFill>
            <a:srgbClr val="278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79712" y="1887790"/>
            <a:ext cx="6768752" cy="409342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x-none" sz="2000" b="1"/>
              <a:t>3.1. Описание проблемы, на решение которой </a:t>
            </a:r>
            <a:r>
              <a:rPr lang="x-none" sz="2000" b="1"/>
              <a:t>направлен </a:t>
            </a:r>
            <a:r>
              <a:rPr lang="x-none" sz="2000" b="1" smtClean="0"/>
              <a:t>проект</a:t>
            </a:r>
            <a:endParaRPr lang="ru-RU" sz="2000" b="1" dirty="0" smtClean="0"/>
          </a:p>
          <a:p>
            <a:endParaRPr lang="ru-RU" sz="2000" b="1" i="1" dirty="0"/>
          </a:p>
          <a:p>
            <a:pPr algn="l"/>
            <a:r>
              <a:rPr lang="ru-RU" sz="2000" dirty="0"/>
              <a:t>В наши дни речевая культура испытывает сильный натиск иностранных слов и сленга, и особенно это заметно в среде детей и юношества. Жаргон школьников сегодня – объективная реальность современности. Сленг противостоит официально общепринятому языку, а употребление жаргонизмов школьниками становится практически бесконтрольным, часто заменяя общепринятые литературные слова. Расширяется пропасть между общепринятым разговорным языком и сленгом.</a:t>
            </a:r>
            <a:endParaRPr lang="ru-RU" sz="20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764704"/>
            <a:ext cx="6934200" cy="715963"/>
          </a:xfrm>
        </p:spPr>
        <p:txBody>
          <a:bodyPr/>
          <a:lstStyle/>
          <a:p>
            <a:r>
              <a:rPr lang="ru-RU" sz="4000" dirty="0" smtClean="0">
                <a:solidFill>
                  <a:srgbClr val="4D4D4D"/>
                </a:solidFill>
              </a:rPr>
              <a:t> До подготовки заявки </a:t>
            </a:r>
            <a:endParaRPr lang="en-US" sz="4000" dirty="0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33108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ko-KR" sz="1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Ознакомиться с Положением о грантовой программе (кого поддерживает </a:t>
            </a:r>
            <a:r>
              <a:rPr lang="ru-RU" altLang="ko-KR" sz="1800" dirty="0" err="1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грантодатель</a:t>
            </a:r>
            <a:r>
              <a:rPr lang="ru-RU" altLang="ko-KR" sz="1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?)</a:t>
            </a:r>
            <a:endParaRPr lang="en-US" altLang="ko-KR" sz="18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150000"/>
              </a:lnSpc>
            </a:pPr>
            <a:r>
              <a:rPr lang="ru-RU" altLang="ko-KR" sz="1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Определить соответствие проектной идеи ожиданиям </a:t>
            </a:r>
            <a:r>
              <a:rPr lang="ru-RU" altLang="ko-KR" sz="1800" dirty="0" err="1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грантодателя</a:t>
            </a:r>
            <a:r>
              <a:rPr lang="ru-RU" altLang="ko-KR" sz="1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 (тематические рамки: номинации, направления) </a:t>
            </a:r>
          </a:p>
          <a:p>
            <a:pPr>
              <a:lnSpc>
                <a:spcPct val="150000"/>
              </a:lnSpc>
            </a:pPr>
            <a:r>
              <a:rPr lang="ru-RU" altLang="ko-KR" sz="1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Обратить внимание на ограничения, установленные </a:t>
            </a:r>
            <a:r>
              <a:rPr lang="ru-RU" altLang="ko-KR" sz="1800" dirty="0" err="1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грантодателем</a:t>
            </a:r>
            <a:r>
              <a:rPr lang="en-US" altLang="ko-KR" sz="1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(деятельность, бюджет)</a:t>
            </a:r>
            <a:endParaRPr lang="en-US" altLang="ko-KR" sz="18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18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4D4D4D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79712" y="5373216"/>
            <a:ext cx="6934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/>
              </a:rPr>
              <a:t>http://www.kras-grant.ru/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C:\Users\oleg\Desktop\эмблема соцпартнерств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233" y="5814286"/>
            <a:ext cx="1525439" cy="927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7704" y="188640"/>
            <a:ext cx="6934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35696" y="188640"/>
            <a:ext cx="6934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800" b="1" dirty="0" smtClean="0"/>
              <a:t>Бывает и так …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835696" y="836712"/>
            <a:ext cx="7272808" cy="72008"/>
          </a:xfrm>
          <a:prstGeom prst="rect">
            <a:avLst/>
          </a:prstGeom>
          <a:solidFill>
            <a:srgbClr val="278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79712" y="1733901"/>
            <a:ext cx="6768752" cy="44012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/>
              <a:t>3.1.Описание проблемы, на решение которой направлен проект</a:t>
            </a:r>
          </a:p>
          <a:p>
            <a:r>
              <a:rPr lang="ru-RU" sz="2000" dirty="0"/>
              <a:t> </a:t>
            </a:r>
          </a:p>
          <a:p>
            <a:pPr algn="l"/>
            <a:r>
              <a:rPr lang="ru-RU" sz="2000" dirty="0"/>
              <a:t>В пос. </a:t>
            </a:r>
            <a:r>
              <a:rPr lang="ru-RU" sz="2000" dirty="0" smtClean="0"/>
              <a:t>Иваново </a:t>
            </a:r>
            <a:r>
              <a:rPr lang="ru-RU" sz="2000" dirty="0"/>
              <a:t>на 2015 год проживают 720 </a:t>
            </a:r>
            <a:r>
              <a:rPr lang="ru-RU" sz="2000" dirty="0" smtClean="0"/>
              <a:t>человек. На </a:t>
            </a:r>
            <a:r>
              <a:rPr lang="ru-RU" sz="2000" dirty="0"/>
              <a:t>фронт из </a:t>
            </a:r>
            <a:r>
              <a:rPr lang="ru-RU" sz="2000" dirty="0" smtClean="0"/>
              <a:t>Ивановского </a:t>
            </a:r>
            <a:r>
              <a:rPr lang="ru-RU" sz="2000" dirty="0"/>
              <a:t>сельсовета ушло 240, погиб каждый третий. </a:t>
            </a:r>
          </a:p>
          <a:p>
            <a:pPr algn="l"/>
            <a:r>
              <a:rPr lang="ru-RU" sz="2000" dirty="0"/>
              <a:t>Вернувшиеся ветераны, пока были живы, трудились в родном </a:t>
            </a:r>
            <a:r>
              <a:rPr lang="ru-RU" sz="2000" dirty="0" smtClean="0"/>
              <a:t>колхозе, </a:t>
            </a:r>
            <a:r>
              <a:rPr lang="ru-RU" sz="2000" dirty="0"/>
              <a:t>делились воспоминаниями о войне на встречах с </a:t>
            </a:r>
            <a:r>
              <a:rPr lang="ru-RU" sz="2000" dirty="0" smtClean="0"/>
              <a:t>земляками. </a:t>
            </a:r>
            <a:r>
              <a:rPr lang="ru-RU" sz="2000" dirty="0"/>
              <a:t>Сегодня никого из них нет в живых. А память о них хранится только в сердцах односельчан. Нет, к сожалению, в нашем поселке памятника воинам ВОВ.  Для увековечивания памяти о них, необходимо установить обелиск на том месте, откуда уходили защищать Родину наши земляки.</a:t>
            </a:r>
            <a:endParaRPr lang="ru-RU" sz="20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7704" y="188640"/>
            <a:ext cx="6934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35696" y="188640"/>
            <a:ext cx="6934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800" b="1" dirty="0" smtClean="0"/>
              <a:t>Возможно так …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835696" y="836712"/>
            <a:ext cx="7272808" cy="72008"/>
          </a:xfrm>
          <a:prstGeom prst="rect">
            <a:avLst/>
          </a:prstGeom>
          <a:solidFill>
            <a:srgbClr val="278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79712" y="1533846"/>
            <a:ext cx="6768752" cy="480131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ru-RU" sz="1800" dirty="0" smtClean="0"/>
              <a:t>В </a:t>
            </a:r>
            <a:r>
              <a:rPr lang="ru-RU" sz="1800" dirty="0"/>
              <a:t>населенном пункте </a:t>
            </a:r>
            <a:r>
              <a:rPr lang="ru-RU" sz="1800" dirty="0" smtClean="0"/>
              <a:t>…., в … среде </a:t>
            </a:r>
            <a:r>
              <a:rPr lang="ru-RU" sz="1800" dirty="0"/>
              <a:t>существует проблема …. . </a:t>
            </a:r>
            <a:r>
              <a:rPr lang="ru-RU" sz="1800" dirty="0" smtClean="0"/>
              <a:t>Актуальность </a:t>
            </a:r>
            <a:r>
              <a:rPr lang="ru-RU" sz="1800" dirty="0"/>
              <a:t>проблемы </a:t>
            </a:r>
            <a:r>
              <a:rPr lang="ru-RU" sz="1800" dirty="0" smtClean="0"/>
              <a:t>подтверждается следующими </a:t>
            </a:r>
            <a:r>
              <a:rPr lang="ru-RU" sz="1800" dirty="0"/>
              <a:t>данными</a:t>
            </a:r>
            <a:r>
              <a:rPr lang="ru-RU" sz="1800" dirty="0" smtClean="0"/>
              <a:t>: за последние три года …, по мнению специалиста …, материалами местной газеты… (ссылка).</a:t>
            </a:r>
            <a:endParaRPr lang="ru-RU" sz="1800" dirty="0"/>
          </a:p>
          <a:p>
            <a:pPr lvl="0" algn="l"/>
            <a:r>
              <a:rPr lang="ru-RU" sz="1800" dirty="0"/>
              <a:t>Причинами проблемы являются: во-первых …, так …. , во-вторых …, так … , в-третьих … , так … .</a:t>
            </a:r>
          </a:p>
          <a:p>
            <a:pPr lvl="0" algn="l"/>
            <a:r>
              <a:rPr lang="ru-RU" sz="1800" dirty="0"/>
              <a:t>Негативными следствиями данной проблемы для местного сообщества являются, во-первых …, так… , во-вторых …. , так … , в-третьих … , так </a:t>
            </a:r>
            <a:r>
              <a:rPr lang="ru-RU" sz="1800" dirty="0" smtClean="0"/>
              <a:t>.</a:t>
            </a:r>
          </a:p>
          <a:p>
            <a:pPr lvl="0" algn="l"/>
            <a:r>
              <a:rPr lang="ru-RU" sz="1800" dirty="0" smtClean="0"/>
              <a:t>Сами …. считают, что проблема … (результаты опроса). На территории решением проблемы занимаются …, но результаты оставляют желать лучшего, причина тому по мнению … являются ….</a:t>
            </a:r>
            <a:endParaRPr lang="ru-RU" sz="1800" dirty="0"/>
          </a:p>
          <a:p>
            <a:pPr lvl="0" algn="l"/>
            <a:r>
              <a:rPr lang="ru-RU" sz="1800" dirty="0" smtClean="0"/>
              <a:t>На решение данной проблемы </a:t>
            </a:r>
            <a:r>
              <a:rPr lang="ru-RU" sz="1800" dirty="0"/>
              <a:t>можно </a:t>
            </a:r>
            <a:r>
              <a:rPr lang="ru-RU" sz="1800" dirty="0" smtClean="0"/>
              <a:t>существенно повлиять через …. (идея проекта)</a:t>
            </a:r>
          </a:p>
          <a:p>
            <a:pPr lvl="0" algn="l"/>
            <a:endParaRPr lang="ru-RU" sz="1800" dirty="0"/>
          </a:p>
          <a:p>
            <a:pPr lvl="0" algn="l"/>
            <a:r>
              <a:rPr lang="ru-RU" sz="1800" dirty="0" smtClean="0"/>
              <a:t>+ эмоциональный окрас, но в меру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2304256" cy="720080"/>
          </a:xfrm>
        </p:spPr>
        <p:txBody>
          <a:bodyPr/>
          <a:lstStyle/>
          <a:p>
            <a:pPr algn="ctr"/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Moderno" pitchFamily="82" charset="-52"/>
              </a:rPr>
              <a:t>ПРОЕКТНАЯ ЛАБОРАТОРИЯ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_Moderno" pitchFamily="82" charset="-52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179512" y="2708920"/>
            <a:ext cx="31683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chemeClr val="bg1"/>
                </a:solidFill>
                <a:latin typeface="a_Moderno" pitchFamily="82" charset="-52"/>
              </a:rPr>
              <a:t>ЦЕЛЕВАЯ ГРУППА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_Moderno" pitchFamily="82" charset="-52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51520" y="836712"/>
            <a:ext cx="22322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_Moderno" pitchFamily="82" charset="-52"/>
                <a:ea typeface="+mj-ea"/>
                <a:cs typeface="+mj-cs"/>
              </a:rPr>
              <a:t>Красноярский региональный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Moderno" pitchFamily="82" charset="-52"/>
                <a:ea typeface="+mj-ea"/>
                <a:cs typeface="+mj-cs"/>
              </a:rPr>
              <a:t>Центр поддержки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Moderno" pitchFamily="82" charset="-52"/>
                <a:ea typeface="+mj-ea"/>
                <a:cs typeface="+mj-cs"/>
              </a:rPr>
              <a:t>местных сообществ</a:t>
            </a:r>
            <a:endParaRPr kumimoji="0" lang="ru-RU" sz="11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_Moderno" pitchFamily="82" charset="-52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836712"/>
            <a:ext cx="2699792" cy="72008"/>
          </a:xfrm>
          <a:prstGeom prst="rect">
            <a:avLst/>
          </a:prstGeom>
          <a:solidFill>
            <a:srgbClr val="278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736896">
            <a:off x="4776337" y="2841571"/>
            <a:ext cx="2363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bat" pitchFamily="82" charset="0"/>
              </a:rPr>
              <a:t>От идеи к проекту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ba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1835696" y="1340768"/>
            <a:ext cx="7272808" cy="72008"/>
          </a:xfrm>
          <a:prstGeom prst="rect">
            <a:avLst/>
          </a:prstGeom>
          <a:solidFill>
            <a:srgbClr val="278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9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556792"/>
            <a:ext cx="2505075" cy="50006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123728" y="404664"/>
            <a:ext cx="66967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000" b="1" dirty="0"/>
              <a:t>3.3. Что предлагается сделать в ходе </a:t>
            </a:r>
            <a:r>
              <a:rPr lang="ru-RU" sz="2000" b="1" dirty="0" smtClean="0"/>
              <a:t>проекта.</a:t>
            </a:r>
            <a:endParaRPr lang="ru-RU" sz="2000" b="1" i="1" dirty="0"/>
          </a:p>
          <a:p>
            <a:pPr algn="l"/>
            <a:r>
              <a:rPr lang="ru-RU" sz="2000" b="1" dirty="0"/>
              <a:t> </a:t>
            </a:r>
            <a:r>
              <a:rPr lang="ru-RU" sz="2000" b="1" dirty="0" smtClean="0"/>
              <a:t>Целевая </a:t>
            </a:r>
            <a:r>
              <a:rPr lang="ru-RU" sz="2000" b="1" dirty="0"/>
              <a:t>группа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7704" y="188640"/>
            <a:ext cx="6934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35696" y="188640"/>
            <a:ext cx="6934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800" b="1" dirty="0" smtClean="0"/>
              <a:t>Бывает так …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835696" y="836712"/>
            <a:ext cx="7272808" cy="72008"/>
          </a:xfrm>
          <a:prstGeom prst="rect">
            <a:avLst/>
          </a:prstGeom>
          <a:solidFill>
            <a:srgbClr val="278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07704" y="1196752"/>
            <a:ext cx="6768752" cy="163121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b="1" dirty="0"/>
              <a:t>Целевая группа </a:t>
            </a:r>
            <a:endParaRPr lang="ru-RU" sz="2000" dirty="0"/>
          </a:p>
          <a:p>
            <a:pPr algn="l"/>
            <a:r>
              <a:rPr lang="ru-RU" sz="2000" dirty="0" smtClean="0"/>
              <a:t>Проект </a:t>
            </a:r>
            <a:r>
              <a:rPr lang="ru-RU" sz="2000" dirty="0"/>
              <a:t>направлен на представителей старшего поколения, возрастная категория -  люди старше 56 лет. Планируется охватить деятельностью по проекту 80% населения этого возраста.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07704" y="2924944"/>
            <a:ext cx="6768752" cy="10156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b="1" dirty="0"/>
              <a:t>Целевая группа</a:t>
            </a:r>
            <a:r>
              <a:rPr lang="ru-RU" sz="2000" dirty="0"/>
              <a:t>:</a:t>
            </a:r>
            <a:r>
              <a:rPr lang="ru-RU" sz="2000" b="1" dirty="0"/>
              <a:t> </a:t>
            </a:r>
            <a:r>
              <a:rPr lang="ru-RU" sz="2000" dirty="0"/>
              <a:t>Подростки от 14 до 17, допризывная молодежь, студенты ПТУ № </a:t>
            </a:r>
            <a:r>
              <a:rPr lang="ru-RU" sz="2000" dirty="0" smtClean="0"/>
              <a:t>17, </a:t>
            </a:r>
            <a:r>
              <a:rPr lang="ru-RU" sz="2000" dirty="0"/>
              <a:t>родители подростков. Общая целевая группа не менее 163 человек.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907704" y="4302968"/>
            <a:ext cx="6768752" cy="70788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b="1" dirty="0"/>
              <a:t>Целевая группа:</a:t>
            </a:r>
            <a:r>
              <a:rPr lang="ru-RU" sz="2000" dirty="0"/>
              <a:t> пенсионеры, многодетные и малообеспеченные семьи.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7704" y="188640"/>
            <a:ext cx="6934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35696" y="188640"/>
            <a:ext cx="6934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800" b="1" dirty="0" smtClean="0"/>
              <a:t>Лучше так …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835696" y="836712"/>
            <a:ext cx="7272808" cy="72008"/>
          </a:xfrm>
          <a:prstGeom prst="rect">
            <a:avLst/>
          </a:prstGeom>
          <a:solidFill>
            <a:srgbClr val="278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35696" y="1052736"/>
            <a:ext cx="6768752" cy="147732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800" b="1" dirty="0" smtClean="0"/>
              <a:t>Целевая группа</a:t>
            </a:r>
            <a:r>
              <a:rPr lang="ru-RU" sz="1800" dirty="0" smtClean="0"/>
              <a:t>:</a:t>
            </a:r>
            <a:r>
              <a:rPr lang="ru-RU" sz="1800" b="1" dirty="0" smtClean="0"/>
              <a:t> </a:t>
            </a:r>
            <a:r>
              <a:rPr lang="ru-RU" sz="1800" dirty="0" smtClean="0"/>
              <a:t>Деятельностью </a:t>
            </a:r>
            <a:r>
              <a:rPr lang="ru-RU" sz="1800" dirty="0"/>
              <a:t>по реализации проекта планируется охватить 40 человек:</a:t>
            </a:r>
          </a:p>
          <a:p>
            <a:pPr algn="l"/>
            <a:r>
              <a:rPr lang="ru-RU" sz="1800" dirty="0"/>
              <a:t>Молодежь (20-30 лет) – 20 человек</a:t>
            </a:r>
          </a:p>
          <a:p>
            <a:pPr algn="l"/>
            <a:r>
              <a:rPr lang="ru-RU" sz="1800" dirty="0"/>
              <a:t>Школьники (14-17 лет) – 10 человек</a:t>
            </a:r>
          </a:p>
          <a:p>
            <a:pPr algn="l"/>
            <a:r>
              <a:rPr lang="ru-RU" sz="1800" dirty="0"/>
              <a:t>Люди старшего поколения (50-65 лет) – 10 человек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835696" y="2780928"/>
            <a:ext cx="6768752" cy="147732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800" b="1" dirty="0"/>
              <a:t>Целевая группа </a:t>
            </a:r>
            <a:endParaRPr lang="ru-RU" sz="1800" dirty="0"/>
          </a:p>
          <a:p>
            <a:pPr algn="l"/>
            <a:r>
              <a:rPr lang="ru-RU" sz="1800" dirty="0" smtClean="0"/>
              <a:t>Целевой </a:t>
            </a:r>
            <a:r>
              <a:rPr lang="ru-RU" sz="1800" dirty="0"/>
              <a:t>группой проекта являются женщины – матери, воспитывающие детей с ограниченными возможностями. В результате реализации проекта планируется охватить не менее  20 семей, 20 человек.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835696" y="4509120"/>
            <a:ext cx="6768752" cy="2031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800" b="1" dirty="0"/>
              <a:t>Целевая группа </a:t>
            </a:r>
            <a:endParaRPr lang="ru-RU" sz="1800" dirty="0"/>
          </a:p>
          <a:p>
            <a:pPr algn="l"/>
            <a:r>
              <a:rPr lang="ru-RU" sz="1800" dirty="0" smtClean="0"/>
              <a:t>86 </a:t>
            </a:r>
            <a:r>
              <a:rPr lang="ru-RU" sz="1800" dirty="0"/>
              <a:t>семей, имеющих в своем составе ребенка инвалида, 89 детей с ограниченными возможностями здоровья, из них 19 детей обучаются на дому, 13 детей </a:t>
            </a:r>
            <a:r>
              <a:rPr lang="ru-RU" sz="1800" dirty="0" err="1"/>
              <a:t>необучаемы</a:t>
            </a:r>
            <a:r>
              <a:rPr lang="ru-RU" sz="1800" dirty="0"/>
              <a:t>, 32 ребенка в возрасте до 7 лет. 30 волонтеров из числа детей-школьников, которые будут оказывать помощь в подготовке праздников и помогать в работе проекта.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2304256" cy="720080"/>
          </a:xfrm>
        </p:spPr>
        <p:txBody>
          <a:bodyPr/>
          <a:lstStyle/>
          <a:p>
            <a:pPr algn="ctr"/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Moderno" pitchFamily="82" charset="-52"/>
              </a:rPr>
              <a:t>ПРОЕКТНАЯ ЛАБОРАТОРИЯ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_Moderno" pitchFamily="82" charset="-52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179512" y="2708920"/>
            <a:ext cx="31683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chemeClr val="bg1"/>
                </a:solidFill>
                <a:latin typeface="a_Moderno" pitchFamily="82" charset="-52"/>
              </a:rPr>
              <a:t>РИСКИ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_Moderno" pitchFamily="82" charset="-52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51520" y="836712"/>
            <a:ext cx="22322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_Moderno" pitchFamily="82" charset="-52"/>
                <a:ea typeface="+mj-ea"/>
                <a:cs typeface="+mj-cs"/>
              </a:rPr>
              <a:t>Красноярский региональный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Moderno" pitchFamily="82" charset="-52"/>
                <a:ea typeface="+mj-ea"/>
                <a:cs typeface="+mj-cs"/>
              </a:rPr>
              <a:t>Центр поддержки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Moderno" pitchFamily="82" charset="-52"/>
                <a:ea typeface="+mj-ea"/>
                <a:cs typeface="+mj-cs"/>
              </a:rPr>
              <a:t>местных сообществ</a:t>
            </a:r>
            <a:endParaRPr kumimoji="0" lang="ru-RU" sz="11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_Moderno" pitchFamily="82" charset="-52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836712"/>
            <a:ext cx="2699792" cy="72008"/>
          </a:xfrm>
          <a:prstGeom prst="rect">
            <a:avLst/>
          </a:prstGeom>
          <a:solidFill>
            <a:srgbClr val="278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736896">
            <a:off x="4776337" y="2841571"/>
            <a:ext cx="2363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bat" pitchFamily="82" charset="0"/>
              </a:rPr>
              <a:t>От идеи к проекту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ba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85192" y="404664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иски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31464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Допущения являются </a:t>
            </a:r>
            <a:r>
              <a:rPr lang="ru-RU" dirty="0"/>
              <a:t>внешними факторами</a:t>
            </a:r>
            <a:r>
              <a:rPr lang="ru-RU" dirty="0" smtClean="0"/>
              <a:t>, которые </a:t>
            </a:r>
            <a:r>
              <a:rPr lang="ru-RU" dirty="0"/>
              <a:t>важны для </a:t>
            </a:r>
            <a:r>
              <a:rPr lang="ru-RU" dirty="0" smtClean="0"/>
              <a:t>успеха проекта, </a:t>
            </a:r>
            <a:r>
              <a:rPr lang="ru-RU" dirty="0"/>
              <a:t>но находятся </a:t>
            </a:r>
            <a:r>
              <a:rPr lang="ru-RU" dirty="0" smtClean="0"/>
              <a:t>вне непосредственного </a:t>
            </a:r>
            <a:r>
              <a:rPr lang="ru-RU" dirty="0"/>
              <a:t>контроля </a:t>
            </a:r>
            <a:r>
              <a:rPr lang="ru-RU" dirty="0" smtClean="0"/>
              <a:t>проектной команды. </a:t>
            </a:r>
            <a:r>
              <a:rPr lang="ru-RU" dirty="0"/>
              <a:t>Они также должны </a:t>
            </a:r>
            <a:r>
              <a:rPr lang="ru-RU" dirty="0" smtClean="0"/>
              <a:t>быть «</a:t>
            </a:r>
            <a:r>
              <a:rPr lang="ru-RU" dirty="0"/>
              <a:t>предполагаемыми», - которые </a:t>
            </a:r>
            <a:r>
              <a:rPr lang="ru-RU" dirty="0" smtClean="0"/>
              <a:t>вероятно могут </a:t>
            </a:r>
            <a:r>
              <a:rPr lang="ru-RU" dirty="0"/>
              <a:t>произойти, но не наверняка или с</a:t>
            </a:r>
          </a:p>
          <a:p>
            <a:pPr algn="l"/>
            <a:r>
              <a:rPr lang="ru-RU" dirty="0"/>
              <a:t>крайне малой вероятностью.</a:t>
            </a:r>
            <a:endParaRPr lang="ru-RU" dirty="0">
              <a:solidFill>
                <a:srgbClr val="5F5F5F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149080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i="1" dirty="0"/>
              <a:t>Например, для </a:t>
            </a:r>
            <a:r>
              <a:rPr lang="ru-RU" sz="2000" i="1" dirty="0" smtClean="0"/>
              <a:t>реализации сельскохозяйственного </a:t>
            </a:r>
            <a:r>
              <a:rPr lang="ru-RU" sz="2000" i="1" dirty="0"/>
              <a:t>проекта в области</a:t>
            </a:r>
            <a:r>
              <a:rPr lang="ru-RU" sz="2000" i="1" dirty="0" smtClean="0"/>
              <a:t>, где </a:t>
            </a:r>
            <a:r>
              <a:rPr lang="ru-RU" sz="2000" i="1" dirty="0"/>
              <a:t>иногда случаются засухи, </a:t>
            </a:r>
            <a:r>
              <a:rPr lang="ru-RU" sz="2000" i="1" dirty="0" smtClean="0"/>
              <a:t>допущение будет </a:t>
            </a:r>
            <a:r>
              <a:rPr lang="ru-RU" sz="2000" i="1" dirty="0"/>
              <a:t>звучать следующим образом: «</a:t>
            </a:r>
            <a:r>
              <a:rPr lang="ru-RU" sz="2000" i="1" dirty="0" smtClean="0"/>
              <a:t>Во время </a:t>
            </a:r>
            <a:r>
              <a:rPr lang="ru-RU" sz="2000" i="1" dirty="0"/>
              <a:t>проекта не будет засух». Этот внешний фактор однозначно находится вне контроля</a:t>
            </a:r>
          </a:p>
          <a:p>
            <a:pPr algn="l"/>
            <a:r>
              <a:rPr lang="ru-RU" sz="2000" i="1" dirty="0" smtClean="0"/>
              <a:t>Команды и </a:t>
            </a:r>
            <a:r>
              <a:rPr lang="ru-RU" sz="2000" i="1" dirty="0"/>
              <a:t>повлияет на успех проекта, если не окажется верным </a:t>
            </a:r>
            <a:r>
              <a:rPr lang="ru-RU" sz="2000" i="1" dirty="0" smtClean="0"/>
              <a:t>и засуха </a:t>
            </a:r>
            <a:r>
              <a:rPr lang="ru-RU" sz="2000" i="1" dirty="0"/>
              <a:t>все -таки случится.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85192" y="404664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Риски и изменения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0080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/>
              <a:t>ГОСТ Р 51901.4-2005 Менеджмент риска. Руководство по применению при проектировании</a:t>
            </a:r>
            <a:br>
              <a:rPr lang="ru-RU" b="1" dirty="0"/>
            </a:br>
            <a:r>
              <a:rPr lang="ru-RU" b="1" dirty="0" err="1"/>
              <a:t>Источник:</a:t>
            </a:r>
            <a:r>
              <a:rPr lang="ru-RU" b="1" dirty="0" err="1">
                <a:hlinkClick r:id="rId2"/>
              </a:rPr>
              <a:t>http</a:t>
            </a:r>
            <a:r>
              <a:rPr lang="ru-RU" b="1" dirty="0">
                <a:hlinkClick r:id="rId2"/>
              </a:rPr>
              <a:t>://</a:t>
            </a:r>
            <a:r>
              <a:rPr lang="ru-RU" b="1" dirty="0" err="1">
                <a:hlinkClick r:id="rId2"/>
              </a:rPr>
              <a:t>www.znaytovar.ru</a:t>
            </a:r>
            <a:r>
              <a:rPr lang="ru-RU" b="1" dirty="0">
                <a:hlinkClick r:id="rId2"/>
              </a:rPr>
              <a:t>/</a:t>
            </a:r>
            <a:r>
              <a:rPr lang="ru-RU" b="1" dirty="0" err="1">
                <a:hlinkClick r:id="rId2"/>
              </a:rPr>
              <a:t>gost</a:t>
            </a:r>
            <a:r>
              <a:rPr lang="ru-RU" b="1" dirty="0">
                <a:hlinkClick r:id="rId2"/>
              </a:rPr>
              <a:t>/2/GOST_R_5190142005_Menedzhment.html</a:t>
            </a:r>
            <a:endParaRPr lang="ru-RU" b="1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14414" t="7576" r="16216" b="62121"/>
          <a:stretch>
            <a:fillRect/>
          </a:stretch>
        </p:blipFill>
        <p:spPr bwMode="auto">
          <a:xfrm>
            <a:off x="539552" y="3501008"/>
            <a:ext cx="79928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85192" y="404664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Управление рисками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15517" t="7510" r="15517" b="13636"/>
          <a:stretch>
            <a:fillRect/>
          </a:stretch>
        </p:blipFill>
        <p:spPr bwMode="auto">
          <a:xfrm>
            <a:off x="467544" y="1844824"/>
            <a:ext cx="79928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7315200" cy="715962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Упаковка проектной идеи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Анализ проблемы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Целеполагание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Планирование событий, график работ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Оценка ресурсов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Привлечение партнеров</a:t>
            </a:r>
          </a:p>
          <a:p>
            <a:pPr>
              <a:lnSpc>
                <a:spcPct val="80000"/>
              </a:lnSpc>
            </a:pPr>
            <a:r>
              <a:rPr lang="ru-RU" dirty="0" err="1" smtClean="0"/>
              <a:t>Бюджетирование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Оформление заявки</a:t>
            </a:r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85192" y="404664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Анализ рисков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 smtClean="0"/>
              <a:t>Анализируется каждое мероприятие плана на возможность проявления внешних и внутренних факторов, способных повлиять на достижение планируемых результатов.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068960"/>
            <a:ext cx="3888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i="1" dirty="0" smtClean="0"/>
              <a:t>Внутренние:</a:t>
            </a:r>
          </a:p>
          <a:p>
            <a:pPr algn="l">
              <a:buFontTx/>
              <a:buChar char="-"/>
            </a:pPr>
            <a:r>
              <a:rPr lang="ru-RU" dirty="0"/>
              <a:t>ч</a:t>
            </a:r>
            <a:r>
              <a:rPr lang="ru-RU" dirty="0" smtClean="0"/>
              <a:t>еловеческий фактор</a:t>
            </a:r>
          </a:p>
          <a:p>
            <a:pPr algn="l">
              <a:buFontTx/>
              <a:buChar char="-"/>
            </a:pPr>
            <a:r>
              <a:rPr lang="ru-RU" dirty="0" smtClean="0"/>
              <a:t> качество управления, коммуникаций</a:t>
            </a:r>
          </a:p>
          <a:p>
            <a:pPr algn="l">
              <a:buFontTx/>
              <a:buChar char="-"/>
            </a:pPr>
            <a:r>
              <a:rPr lang="ru-RU" dirty="0" smtClean="0"/>
              <a:t> качество ресурсов команды</a:t>
            </a:r>
          </a:p>
          <a:p>
            <a:pPr algn="l">
              <a:buFontTx/>
              <a:buChar char="-"/>
            </a:pPr>
            <a:r>
              <a:rPr lang="ru-RU" dirty="0"/>
              <a:t>у</a:t>
            </a:r>
            <a:r>
              <a:rPr lang="ru-RU" dirty="0" smtClean="0"/>
              <a:t>ровень компетенций</a:t>
            </a:r>
          </a:p>
          <a:p>
            <a:pPr algn="l">
              <a:buFontTx/>
              <a:buChar char="-"/>
            </a:pPr>
            <a:r>
              <a:rPr lang="ru-RU" dirty="0" err="1" smtClean="0"/>
              <a:t>др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3068960"/>
            <a:ext cx="3888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i="1" dirty="0" smtClean="0"/>
              <a:t>Внешние:</a:t>
            </a:r>
          </a:p>
          <a:p>
            <a:pPr algn="l">
              <a:buFontTx/>
              <a:buChar char="-"/>
            </a:pPr>
            <a:r>
              <a:rPr lang="ru-RU" dirty="0" smtClean="0"/>
              <a:t>погода</a:t>
            </a:r>
          </a:p>
          <a:p>
            <a:pPr algn="l">
              <a:buFontTx/>
              <a:buChar char="-"/>
            </a:pPr>
            <a:r>
              <a:rPr lang="ru-RU" dirty="0"/>
              <a:t>р</a:t>
            </a:r>
            <a:r>
              <a:rPr lang="ru-RU" dirty="0" smtClean="0"/>
              <a:t>ост цен</a:t>
            </a:r>
          </a:p>
          <a:p>
            <a:pPr algn="l"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тказ партнера</a:t>
            </a:r>
          </a:p>
          <a:p>
            <a:pPr algn="l">
              <a:buFontTx/>
              <a:buChar char="-"/>
            </a:pPr>
            <a:r>
              <a:rPr lang="ru-RU" dirty="0"/>
              <a:t>и</a:t>
            </a:r>
            <a:r>
              <a:rPr lang="ru-RU" dirty="0" smtClean="0"/>
              <a:t>нтерес целевой группы (низкий, высокий)</a:t>
            </a:r>
          </a:p>
          <a:p>
            <a:pPr algn="l">
              <a:buFontTx/>
              <a:buChar char="-"/>
            </a:pPr>
            <a:r>
              <a:rPr lang="ru-RU" dirty="0" smtClean="0"/>
              <a:t>др.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85192" y="404664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Анализ рисков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39752" y="2060848"/>
          <a:ext cx="576064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  <a:gridCol w="1440160"/>
                <a:gridCol w="1440160"/>
              </a:tblGrid>
              <a:tr h="11341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41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41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41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932040" y="1556792"/>
            <a:ext cx="20289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Вероятность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789040"/>
            <a:ext cx="20289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Степень влияния на проект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234888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низкая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92080" y="234888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средняя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234888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высокая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11760" y="328498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 значительная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411760" y="458112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</a:t>
            </a:r>
            <a:r>
              <a:rPr lang="ru-RU" sz="1400" dirty="0" smtClean="0"/>
              <a:t>редняя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587727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Значительная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6096" y="4581128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Описываем риск и мероприятия по его минимизации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85192" y="404664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Управление рисками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/>
            <a:r>
              <a:rPr lang="ru-RU" b="1" dirty="0" smtClean="0"/>
              <a:t>На стадии планирования отказаться от событий с высокой степенью риска.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2420888"/>
          <a:ext cx="7992888" cy="292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2304256"/>
                <a:gridCol w="2304256"/>
                <a:gridCol w="2808312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Рисковое событие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Возможные последствия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 по противодействию  риску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может произойти?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Чем это грозит?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максимально</a:t>
                      </a:r>
                      <a:r>
                        <a:rPr lang="ru-RU" baseline="0" dirty="0" smtClean="0"/>
                        <a:t> сохранить планируемый результат?</a:t>
                      </a:r>
                      <a:endParaRPr lang="ru-RU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7704" y="188640"/>
            <a:ext cx="6934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835696" y="836712"/>
            <a:ext cx="7272808" cy="72008"/>
          </a:xfrm>
          <a:prstGeom prst="rect">
            <a:avLst/>
          </a:prstGeom>
          <a:solidFill>
            <a:srgbClr val="278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916832"/>
            <a:ext cx="6511008" cy="352839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404664"/>
            <a:ext cx="6934200" cy="715963"/>
          </a:xfrm>
        </p:spPr>
        <p:txBody>
          <a:bodyPr/>
          <a:lstStyle/>
          <a:p>
            <a:r>
              <a:rPr lang="ru-RU" sz="4000" dirty="0" smtClean="0">
                <a:solidFill>
                  <a:srgbClr val="4D4D4D"/>
                </a:solidFill>
              </a:rPr>
              <a:t>Оценочный лист эксперта</a:t>
            </a:r>
            <a:endParaRPr lang="en-US" sz="4000" dirty="0">
              <a:solidFill>
                <a:srgbClr val="4D4D4D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07704" y="1124745"/>
          <a:ext cx="7056783" cy="5400599"/>
        </p:xfrm>
        <a:graphic>
          <a:graphicData uri="http://schemas.openxmlformats.org/drawingml/2006/table">
            <a:tbl>
              <a:tblPr/>
              <a:tblGrid>
                <a:gridCol w="1262793"/>
                <a:gridCol w="891383"/>
                <a:gridCol w="1039947"/>
                <a:gridCol w="1188511"/>
                <a:gridCol w="1204069"/>
                <a:gridCol w="1470080"/>
              </a:tblGrid>
              <a:tr h="5976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Критерий оценки</a:t>
                      </a:r>
                    </a:p>
                  </a:txBody>
                  <a:tcPr marL="5178" marR="5178" marT="5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0 баллов</a:t>
                      </a:r>
                    </a:p>
                  </a:txBody>
                  <a:tcPr marL="5178" marR="5178" marT="5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1 балл</a:t>
                      </a:r>
                    </a:p>
                  </a:txBody>
                  <a:tcPr marL="5178" marR="5178" marT="5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2 балла</a:t>
                      </a:r>
                    </a:p>
                  </a:txBody>
                  <a:tcPr marL="5178" marR="5178" marT="5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3 балла</a:t>
                      </a:r>
                    </a:p>
                  </a:txBody>
                  <a:tcPr marL="5178" marR="5178" marT="5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4 балла</a:t>
                      </a:r>
                    </a:p>
                  </a:txBody>
                  <a:tcPr marL="5178" marR="5178" marT="51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42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</a:rPr>
                        <a:t>Соответствие заявленной номинации </a:t>
                      </a:r>
                    </a:p>
                  </a:txBody>
                  <a:tcPr marL="5178" marR="5178" marT="5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</a:rPr>
                        <a:t>проект не соответствует заявленной номинации</a:t>
                      </a:r>
                    </a:p>
                  </a:txBody>
                  <a:tcPr marL="5178" marR="5178" marT="517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</a:rPr>
                        <a:t>проект соответствует заявленной номинации</a:t>
                      </a:r>
                    </a:p>
                  </a:txBody>
                  <a:tcPr marL="5178" marR="5178" marT="5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78" marR="5178" marT="517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endParaRPr lang="ru-RU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5178" marR="5178" marT="51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endParaRPr lang="ru-RU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5178" marR="5178" marT="51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74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</a:rPr>
                        <a:t>Наличие опыта проектной деятельности у команды проекта</a:t>
                      </a:r>
                    </a:p>
                  </a:txBody>
                  <a:tcPr marL="5178" marR="5178" marT="5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</a:rPr>
                        <a:t>Опыт проектной деятельности недостаточный для реализации данного проекта.</a:t>
                      </a:r>
                    </a:p>
                  </a:txBody>
                  <a:tcPr marL="5178" marR="5178" marT="517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</a:rPr>
                        <a:t>Имеется достаточный опыт для реализации проекта.</a:t>
                      </a:r>
                    </a:p>
                  </a:txBody>
                  <a:tcPr marL="5178" marR="5178" marT="5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78" marR="5178" marT="517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9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78" marR="5178" marT="51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78" marR="5178" marT="51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38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</a:rPr>
                        <a:t>Актуальность и востребованность проекта</a:t>
                      </a:r>
                    </a:p>
                  </a:txBody>
                  <a:tcPr marL="5178" marR="5178" marT="5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</a:rPr>
                        <a:t>Проблема не сформулирована.  Проект не актуален и не востребован.</a:t>
                      </a:r>
                    </a:p>
                  </a:txBody>
                  <a:tcPr marL="5178" marR="5178" marT="517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</a:rPr>
                        <a:t>Проблема сформулирована четко, но не актуальна в настоящий момент.</a:t>
                      </a:r>
                    </a:p>
                  </a:txBody>
                  <a:tcPr marL="5178" marR="5178" marT="5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</a:rPr>
                        <a:t>Проблема четко сформулирована. Проект актуален и востребован для узкого круга людей.</a:t>
                      </a:r>
                    </a:p>
                  </a:txBody>
                  <a:tcPr marL="5178" marR="5178" marT="5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</a:rPr>
                        <a:t>Проблема четко сформулирована. Проект актуален и востребован для широкого круга людей.</a:t>
                      </a:r>
                    </a:p>
                  </a:txBody>
                  <a:tcPr marL="5178" marR="5178" marT="5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</a:rPr>
                        <a:t>Проблема сформулирована на основе глубокого анализа сложившейся ситуации. Проект актуален и востребован для широкого круга людей.</a:t>
                      </a:r>
                    </a:p>
                  </a:txBody>
                  <a:tcPr marL="5178" marR="5178" marT="5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482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</a:rPr>
                        <a:t>Инновационный характер проекта</a:t>
                      </a:r>
                    </a:p>
                  </a:txBody>
                  <a:tcPr marL="5178" marR="5178" marT="5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</a:rPr>
                        <a:t>Проект является продолжением текущей деятельности заявителя</a:t>
                      </a:r>
                    </a:p>
                  </a:txBody>
                  <a:tcPr marL="5178" marR="5178" marT="51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</a:rPr>
                        <a:t>Предложенные механизмы реализации проекта не носят новизны и являются устаревшими.</a:t>
                      </a:r>
                    </a:p>
                  </a:txBody>
                  <a:tcPr marL="5178" marR="5178" marT="51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</a:rPr>
                        <a:t>Предложено классическое решение проблемы.</a:t>
                      </a:r>
                    </a:p>
                  </a:txBody>
                  <a:tcPr marL="5178" marR="5178" marT="51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</a:rPr>
                        <a:t>Представлен новый, но заимствованный в других сферах способ решения проблемы.</a:t>
                      </a:r>
                    </a:p>
                  </a:txBody>
                  <a:tcPr marL="5178" marR="5178" marT="51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</a:rPr>
                        <a:t>Предложен инновационный (оригинальный) подход к решению обозначенной  проблемы.</a:t>
                      </a:r>
                    </a:p>
                  </a:txBody>
                  <a:tcPr marL="5178" marR="5178" marT="5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0421" name="Picture 5" descr="C:\Users\oleg\Desktop\эмблема соцпартнерств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33" y="5814286"/>
            <a:ext cx="1525439" cy="927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7704" y="1340768"/>
            <a:ext cx="6934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Мах 33</a:t>
            </a:r>
            <a:r>
              <a:rPr kumimoji="0" lang="ru-RU" sz="4000" b="0" i="0" u="none" strike="noStrike" kern="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балла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07704" y="2204864"/>
            <a:ext cx="69342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Каждую заявку оценивает три эксперта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07704" y="3789040"/>
            <a:ext cx="69342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kern="0" dirty="0">
                <a:solidFill>
                  <a:srgbClr val="4D4D4D"/>
                </a:solidFill>
                <a:latin typeface="+mj-lt"/>
                <a:ea typeface="+mj-ea"/>
                <a:cs typeface="+mj-cs"/>
              </a:rPr>
              <a:t>д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 17-18</a:t>
            </a:r>
            <a:r>
              <a:rPr kumimoji="0" lang="ru-RU" sz="4000" b="0" i="0" u="none" strike="noStrike" kern="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- отклонить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kern="0" noProof="0" dirty="0" smtClean="0">
                <a:solidFill>
                  <a:srgbClr val="4D4D4D"/>
                </a:solidFill>
                <a:latin typeface="+mj-lt"/>
                <a:ea typeface="+mj-ea"/>
                <a:cs typeface="+mj-cs"/>
              </a:rPr>
              <a:t>19-22 – доработать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kern="0" dirty="0">
                <a:solidFill>
                  <a:srgbClr val="4D4D4D"/>
                </a:solidFill>
                <a:latin typeface="+mj-lt"/>
                <a:ea typeface="+mj-ea"/>
                <a:cs typeface="+mj-cs"/>
              </a:rPr>
              <a:t>б</a:t>
            </a:r>
            <a:r>
              <a:rPr lang="ru-RU" sz="4000" kern="0" dirty="0" smtClean="0">
                <a:solidFill>
                  <a:srgbClr val="4D4D4D"/>
                </a:solidFill>
                <a:latin typeface="+mj-lt"/>
                <a:ea typeface="+mj-ea"/>
                <a:cs typeface="+mj-cs"/>
              </a:rPr>
              <a:t>олее 23 - одобрить</a:t>
            </a:r>
            <a:endParaRPr lang="ru-RU" sz="4000" kern="0" noProof="0" dirty="0" smtClean="0">
              <a:solidFill>
                <a:srgbClr val="4D4D4D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763688" y="1268760"/>
            <a:ext cx="2699792" cy="72008"/>
          </a:xfrm>
          <a:prstGeom prst="rect">
            <a:avLst/>
          </a:prstGeom>
          <a:solidFill>
            <a:srgbClr val="278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800200" y="2060848"/>
            <a:ext cx="2699792" cy="72008"/>
          </a:xfrm>
          <a:prstGeom prst="rect">
            <a:avLst/>
          </a:prstGeom>
          <a:solidFill>
            <a:srgbClr val="278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796640" y="3573016"/>
            <a:ext cx="2699792" cy="72008"/>
          </a:xfrm>
          <a:prstGeom prst="rect">
            <a:avLst/>
          </a:prstGeom>
          <a:solidFill>
            <a:srgbClr val="278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788402" y="5661248"/>
            <a:ext cx="2699792" cy="72008"/>
          </a:xfrm>
          <a:prstGeom prst="rect">
            <a:avLst/>
          </a:prstGeom>
          <a:solidFill>
            <a:srgbClr val="278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5" descr="C:\Users\oleg\Desktop\эмблема соцпартнерств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33" y="5814286"/>
            <a:ext cx="1525439" cy="927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2304256" cy="720080"/>
          </a:xfrm>
        </p:spPr>
        <p:txBody>
          <a:bodyPr/>
          <a:lstStyle/>
          <a:p>
            <a:pPr algn="ctr"/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Moderno" pitchFamily="82" charset="-52"/>
              </a:rPr>
              <a:t>ПРОЕКТНАЯ ЛАБОРАТОРИЯ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_Moderno" pitchFamily="82" charset="-52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179512" y="2708920"/>
            <a:ext cx="28956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_Moderno" pitchFamily="82" charset="-52"/>
              </a:rPr>
              <a:t>Команда проекта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51520" y="836712"/>
            <a:ext cx="22322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_Moderno" pitchFamily="82" charset="-52"/>
                <a:ea typeface="+mj-ea"/>
                <a:cs typeface="+mj-cs"/>
              </a:rPr>
              <a:t>Красноярский региональный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Moderno" pitchFamily="82" charset="-52"/>
                <a:ea typeface="+mj-ea"/>
                <a:cs typeface="+mj-cs"/>
              </a:rPr>
              <a:t>Центр поддержки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Moderno" pitchFamily="82" charset="-52"/>
                <a:ea typeface="+mj-ea"/>
                <a:cs typeface="+mj-cs"/>
              </a:rPr>
              <a:t>местных сообществ</a:t>
            </a:r>
            <a:endParaRPr kumimoji="0" lang="ru-RU" sz="11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_Moderno" pitchFamily="82" charset="-52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836712"/>
            <a:ext cx="2699792" cy="72008"/>
          </a:xfrm>
          <a:prstGeom prst="rect">
            <a:avLst/>
          </a:prstGeom>
          <a:solidFill>
            <a:srgbClr val="278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736896">
            <a:off x="4776337" y="2841571"/>
            <a:ext cx="2363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bat" pitchFamily="82" charset="0"/>
              </a:rPr>
              <a:t>От идеи к проекту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ba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785192" y="404664"/>
            <a:ext cx="7315200" cy="715962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Роли в команде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552" y="1556792"/>
            <a:ext cx="7842448" cy="27649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Руководитель проекта (</a:t>
            </a:r>
            <a:r>
              <a:rPr lang="ru-RU" i="1" dirty="0" smtClean="0"/>
              <a:t>опыт управления проектами</a:t>
            </a:r>
            <a:r>
              <a:rPr lang="ru-RU" dirty="0" smtClean="0"/>
              <a:t>)</a:t>
            </a:r>
          </a:p>
          <a:p>
            <a:pPr>
              <a:lnSpc>
                <a:spcPct val="80000"/>
              </a:lnSpc>
              <a:buNone/>
            </a:pPr>
            <a:endParaRPr lang="ru-RU" sz="1000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Бухгалтер (</a:t>
            </a:r>
            <a:r>
              <a:rPr lang="ru-RU" i="1" dirty="0" smtClean="0"/>
              <a:t>опыт работы с СОНКО</a:t>
            </a:r>
            <a:r>
              <a:rPr lang="ru-RU" dirty="0" smtClean="0"/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ru-RU" sz="10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Координаторы направлений работы (</a:t>
            </a:r>
            <a:r>
              <a:rPr lang="ru-RU" i="1" dirty="0" smtClean="0"/>
              <a:t>опыт работы по направлениям</a:t>
            </a:r>
            <a:r>
              <a:rPr lang="ru-RU" dirty="0" smtClean="0"/>
              <a:t>):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 smtClean="0"/>
              <a:t>СМИ;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/>
              <a:t>ц</a:t>
            </a:r>
            <a:r>
              <a:rPr lang="ru-RU" sz="2400" dirty="0" smtClean="0"/>
              <a:t>елевая группа;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 smtClean="0"/>
              <a:t>партнеры;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 smtClean="0"/>
              <a:t>волонтеры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 </a:t>
            </a:r>
          </a:p>
          <a:p>
            <a:pPr>
              <a:lnSpc>
                <a:spcPct val="80000"/>
              </a:lnSpc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785192" y="404664"/>
            <a:ext cx="7315200" cy="715962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Информация об исполнителях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39552" y="1556792"/>
            <a:ext cx="7842448" cy="27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 каждого: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kern="0" dirty="0" smtClean="0">
                <a:latin typeface="+mn-lt"/>
              </a:rPr>
              <a:t>ФИО,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kern="0" dirty="0" smtClean="0">
                <a:latin typeface="+mn-lt"/>
              </a:rPr>
              <a:t>специализация, образование,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kern="0" dirty="0" err="1" smtClean="0">
                <a:latin typeface="+mn-lt"/>
              </a:rPr>
              <a:t>д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олжность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место работы, стаж работы, </a:t>
            </a:r>
            <a:r>
              <a:rPr lang="ru-RU" sz="3200" kern="0" noProof="0" dirty="0" smtClean="0">
                <a:latin typeface="+mn-lt"/>
              </a:rPr>
              <a:t>уровень компетенций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kern="0" dirty="0">
                <a:latin typeface="+mn-lt"/>
              </a:rPr>
              <a:t>о</a:t>
            </a:r>
            <a:r>
              <a:rPr lang="ru-RU" sz="3200" kern="0" dirty="0" smtClean="0">
                <a:latin typeface="+mn-lt"/>
              </a:rPr>
              <a:t>пыт участия в реализации социальных проектов,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kern="0" dirty="0" err="1" smtClean="0">
                <a:latin typeface="+mn-lt"/>
              </a:rPr>
              <a:t>р</a:t>
            </a:r>
            <a:r>
              <a:rPr lang="ru-RU" sz="3200" kern="0" noProof="0" dirty="0" err="1" smtClean="0">
                <a:latin typeface="+mn-lt"/>
              </a:rPr>
              <a:t>оль</a:t>
            </a:r>
            <a:r>
              <a:rPr lang="ru-RU" sz="3200" kern="0" noProof="0" dirty="0" smtClean="0">
                <a:latin typeface="+mn-lt"/>
              </a:rPr>
              <a:t> в проекте (зона ответственности)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85192" y="404664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Бывает так…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9681" name="Rectangle 1"/>
          <p:cNvSpPr>
            <a:spLocks noChangeArrowheads="1"/>
          </p:cNvSpPr>
          <p:nvPr/>
        </p:nvSpPr>
        <p:spPr bwMode="auto">
          <a:xfrm>
            <a:off x="251520" y="1634895"/>
            <a:ext cx="8568952" cy="45243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Информация об исполнителях.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НОУ ДПО «Ивановская техническая школа ДОСААФ» - организатор проекта;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Отдел спорта, туризма и культуры Администрации города Иваново: оказание информационной и организационной помощи;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Отдел молодежной политики Администрации города Иваново: предоставление микрофонов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 Геращенко С.А.: участник боевых действий в </a:t>
            </a:r>
            <a:r>
              <a:rPr lang="ru-RU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фганистане;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ГУ «ОФПС-31»: помощь в судействе в военно-спортивной игре.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ОЛАБ 2015-3">
  <a:themeElements>
    <a:clrScheme name="">
      <a:dk1>
        <a:srgbClr val="5F5F5F"/>
      </a:dk1>
      <a:lt1>
        <a:srgbClr val="FFFFFF"/>
      </a:lt1>
      <a:dk2>
        <a:srgbClr val="5F5F5F"/>
      </a:dk2>
      <a:lt2>
        <a:srgbClr val="238A00"/>
      </a:lt2>
      <a:accent1>
        <a:srgbClr val="31A70A"/>
      </a:accent1>
      <a:accent2>
        <a:srgbClr val="54C322"/>
      </a:accent2>
      <a:accent3>
        <a:srgbClr val="FFFFFF"/>
      </a:accent3>
      <a:accent4>
        <a:srgbClr val="505050"/>
      </a:accent4>
      <a:accent5>
        <a:srgbClr val="ADD0AA"/>
      </a:accent5>
      <a:accent6>
        <a:srgbClr val="4BB01E"/>
      </a:accent6>
      <a:hlink>
        <a:srgbClr val="82DA46"/>
      </a:hlink>
      <a:folHlink>
        <a:srgbClr val="CDCDC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ПРОЛАБ 2015-3</Template>
  <TotalTime>249</TotalTime>
  <Words>1551</Words>
  <Application>Microsoft Office PowerPoint</Application>
  <PresentationFormat>Экран (4:3)</PresentationFormat>
  <Paragraphs>261</Paragraphs>
  <Slides>33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Microsoft Sans Serif</vt:lpstr>
      <vt:lpstr>Verdana</vt:lpstr>
      <vt:lpstr>굴림</vt:lpstr>
      <vt:lpstr>ПРОЛАБ 2015-3</vt:lpstr>
      <vt:lpstr>ПРОЕКТНАЯ ЛАБОРАТОРИЯ</vt:lpstr>
      <vt:lpstr> До подготовки заявки </vt:lpstr>
      <vt:lpstr>Упаковка проектной идеи</vt:lpstr>
      <vt:lpstr>Оценочный лист эксперта</vt:lpstr>
      <vt:lpstr>Слайд 5</vt:lpstr>
      <vt:lpstr>ПРОЕКТНАЯ ЛАБОРАТОРИЯ</vt:lpstr>
      <vt:lpstr>Роли в команде</vt:lpstr>
      <vt:lpstr>Информация об исполнителях</vt:lpstr>
      <vt:lpstr>Слайд 9</vt:lpstr>
      <vt:lpstr>Слайд 10</vt:lpstr>
      <vt:lpstr>Слайд 11</vt:lpstr>
      <vt:lpstr>ПРОЕКТНАЯ ЛАБОРАТОРИЯ</vt:lpstr>
      <vt:lpstr>Слайд 13</vt:lpstr>
      <vt:lpstr>Слайд 14</vt:lpstr>
      <vt:lpstr>ПРОЕКТНАЯ ЛАБОРАТОРИЯ</vt:lpstr>
      <vt:lpstr>Слайд 16</vt:lpstr>
      <vt:lpstr>Слайд 17</vt:lpstr>
      <vt:lpstr>Слайд 18</vt:lpstr>
      <vt:lpstr>Слайд 19</vt:lpstr>
      <vt:lpstr>Слайд 20</vt:lpstr>
      <vt:lpstr>Слайд 21</vt:lpstr>
      <vt:lpstr>ПРОЕКТНАЯ ЛАБОРАТОРИЯ</vt:lpstr>
      <vt:lpstr>Слайд 23</vt:lpstr>
      <vt:lpstr>Слайд 24</vt:lpstr>
      <vt:lpstr>Слайд 25</vt:lpstr>
      <vt:lpstr>ПРОЕКТНАЯ ЛАБОРАТОРИЯ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ЛАБОРАТОРИЯ</dc:title>
  <dc:subject>Êðàñîòà, çäîðîâüå, ìåäèöèíà</dc:subject>
  <dc:creator>oleg</dc:creator>
  <dc:description>http://propowerpoint.ru - Áåñïëàòíûå øàáëîíû äëÿ ïðåçåíòàöèé. Ïîëåçíûå ñîâåòû è óðîêè  PowerPoint .</dc:description>
  <cp:lastModifiedBy>oleg</cp:lastModifiedBy>
  <cp:revision>33</cp:revision>
  <dcterms:created xsi:type="dcterms:W3CDTF">2015-11-25T15:11:57Z</dcterms:created>
  <dcterms:modified xsi:type="dcterms:W3CDTF">2015-11-25T19:21:14Z</dcterms:modified>
</cp:coreProperties>
</file>